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76"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41B1D4A5-5FB6-4260-8CF0-376FCFBEE01F}" type="datetimeFigureOut">
              <a:rPr lang="ru-RU" smtClean="0"/>
              <a:t>20.03.2020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8F8C13A-9641-43E0-BD67-8BCB269B9884}" type="slidenum">
              <a:rPr lang="ru-RU" smtClean="0"/>
              <a:t>‹#›</a:t>
            </a:fld>
            <a:endParaRPr lang="ru-RU"/>
          </a:p>
        </p:txBody>
      </p:sp>
    </p:spTree>
    <p:extLst>
      <p:ext uri="{BB962C8B-B14F-4D97-AF65-F5344CB8AC3E}">
        <p14:creationId xmlns:p14="http://schemas.microsoft.com/office/powerpoint/2010/main" val="23725500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41B1D4A5-5FB6-4260-8CF0-376FCFBEE01F}" type="datetimeFigureOut">
              <a:rPr lang="ru-RU" smtClean="0"/>
              <a:t>20.03.2020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8F8C13A-9641-43E0-BD67-8BCB269B9884}" type="slidenum">
              <a:rPr lang="ru-RU" smtClean="0"/>
              <a:t>‹#›</a:t>
            </a:fld>
            <a:endParaRPr lang="ru-RU"/>
          </a:p>
        </p:txBody>
      </p:sp>
    </p:spTree>
    <p:extLst>
      <p:ext uri="{BB962C8B-B14F-4D97-AF65-F5344CB8AC3E}">
        <p14:creationId xmlns:p14="http://schemas.microsoft.com/office/powerpoint/2010/main" val="42696268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41B1D4A5-5FB6-4260-8CF0-376FCFBEE01F}" type="datetimeFigureOut">
              <a:rPr lang="ru-RU" smtClean="0"/>
              <a:t>20.03.2020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8F8C13A-9641-43E0-BD67-8BCB269B9884}" type="slidenum">
              <a:rPr lang="ru-RU" smtClean="0"/>
              <a:t>‹#›</a:t>
            </a:fld>
            <a:endParaRPr lang="ru-RU"/>
          </a:p>
        </p:txBody>
      </p:sp>
    </p:spTree>
    <p:extLst>
      <p:ext uri="{BB962C8B-B14F-4D97-AF65-F5344CB8AC3E}">
        <p14:creationId xmlns:p14="http://schemas.microsoft.com/office/powerpoint/2010/main" val="20510987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41B1D4A5-5FB6-4260-8CF0-376FCFBEE01F}" type="datetimeFigureOut">
              <a:rPr lang="ru-RU" smtClean="0"/>
              <a:t>20.03.2020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38F8C13A-9641-43E0-BD67-8BCB269B9884}" type="slidenum">
              <a:rPr lang="ru-RU" smtClean="0"/>
              <a:t>‹#›</a:t>
            </a:fld>
            <a:endParaRPr lang="ru-RU"/>
          </a:p>
        </p:txBody>
      </p:sp>
    </p:spTree>
    <p:extLst>
      <p:ext uri="{BB962C8B-B14F-4D97-AF65-F5344CB8AC3E}">
        <p14:creationId xmlns:p14="http://schemas.microsoft.com/office/powerpoint/2010/main" val="40899862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41B1D4A5-5FB6-4260-8CF0-376FCFBEE01F}" type="datetimeFigureOut">
              <a:rPr lang="ru-RU" smtClean="0"/>
              <a:t>20.03.2020</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38F8C13A-9641-43E0-BD67-8BCB269B9884}" type="slidenum">
              <a:rPr lang="ru-RU" smtClean="0"/>
              <a:t>‹#›</a:t>
            </a:fld>
            <a:endParaRPr lang="ru-RU"/>
          </a:p>
        </p:txBody>
      </p:sp>
    </p:spTree>
    <p:extLst>
      <p:ext uri="{BB962C8B-B14F-4D97-AF65-F5344CB8AC3E}">
        <p14:creationId xmlns:p14="http://schemas.microsoft.com/office/powerpoint/2010/main" val="27033462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41B1D4A5-5FB6-4260-8CF0-376FCFBEE01F}" type="datetimeFigureOut">
              <a:rPr lang="ru-RU" smtClean="0"/>
              <a:t>20.03.2020</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38F8C13A-9641-43E0-BD67-8BCB269B9884}" type="slidenum">
              <a:rPr lang="ru-RU" smtClean="0"/>
              <a:t>‹#›</a:t>
            </a:fld>
            <a:endParaRPr lang="ru-RU"/>
          </a:p>
        </p:txBody>
      </p:sp>
    </p:spTree>
    <p:extLst>
      <p:ext uri="{BB962C8B-B14F-4D97-AF65-F5344CB8AC3E}">
        <p14:creationId xmlns:p14="http://schemas.microsoft.com/office/powerpoint/2010/main" val="21980463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41B1D4A5-5FB6-4260-8CF0-376FCFBEE01F}" type="datetimeFigureOut">
              <a:rPr lang="ru-RU" smtClean="0"/>
              <a:t>20.03.2020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38F8C13A-9641-43E0-BD67-8BCB269B9884}" type="slidenum">
              <a:rPr lang="ru-RU" smtClean="0"/>
              <a:t>‹#›</a:t>
            </a:fld>
            <a:endParaRPr lang="ru-RU"/>
          </a:p>
        </p:txBody>
      </p:sp>
    </p:spTree>
    <p:extLst>
      <p:ext uri="{BB962C8B-B14F-4D97-AF65-F5344CB8AC3E}">
        <p14:creationId xmlns:p14="http://schemas.microsoft.com/office/powerpoint/2010/main" val="18634811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41B1D4A5-5FB6-4260-8CF0-376FCFBEE01F}" type="datetimeFigureOut">
              <a:rPr lang="ru-RU" smtClean="0"/>
              <a:t>20.03.2020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38F8C13A-9641-43E0-BD67-8BCB269B9884}" type="slidenum">
              <a:rPr lang="ru-RU" smtClean="0"/>
              <a:t>‹#›</a:t>
            </a:fld>
            <a:endParaRPr lang="ru-RU"/>
          </a:p>
        </p:txBody>
      </p:sp>
    </p:spTree>
    <p:extLst>
      <p:ext uri="{BB962C8B-B14F-4D97-AF65-F5344CB8AC3E}">
        <p14:creationId xmlns:p14="http://schemas.microsoft.com/office/powerpoint/2010/main" val="14818261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41B1D4A5-5FB6-4260-8CF0-376FCFBEE01F}" type="datetimeFigureOut">
              <a:rPr lang="ru-RU" smtClean="0"/>
              <a:t>20.03.2020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38F8C13A-9641-43E0-BD67-8BCB269B9884}" type="slidenum">
              <a:rPr lang="ru-RU" smtClean="0"/>
              <a:t>‹#›</a:t>
            </a:fld>
            <a:endParaRPr lang="ru-RU"/>
          </a:p>
        </p:txBody>
      </p:sp>
    </p:spTree>
    <p:extLst>
      <p:ext uri="{BB962C8B-B14F-4D97-AF65-F5344CB8AC3E}">
        <p14:creationId xmlns:p14="http://schemas.microsoft.com/office/powerpoint/2010/main" val="2423660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41B1D4A5-5FB6-4260-8CF0-376FCFBEE01F}" type="datetimeFigureOut">
              <a:rPr lang="ru-RU" smtClean="0"/>
              <a:t>20.03.2020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8F8C13A-9641-43E0-BD67-8BCB269B9884}" type="slidenum">
              <a:rPr lang="ru-RU" smtClean="0"/>
              <a:t>‹#›</a:t>
            </a:fld>
            <a:endParaRPr lang="ru-RU"/>
          </a:p>
        </p:txBody>
      </p:sp>
    </p:spTree>
    <p:extLst>
      <p:ext uri="{BB962C8B-B14F-4D97-AF65-F5344CB8AC3E}">
        <p14:creationId xmlns:p14="http://schemas.microsoft.com/office/powerpoint/2010/main" val="23446053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41B1D4A5-5FB6-4260-8CF0-376FCFBEE01F}" type="datetimeFigureOut">
              <a:rPr lang="ru-RU" smtClean="0"/>
              <a:t>20.03.2020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8F8C13A-9641-43E0-BD67-8BCB269B9884}" type="slidenum">
              <a:rPr lang="ru-RU" smtClean="0"/>
              <a:t>‹#›</a:t>
            </a:fld>
            <a:endParaRPr lang="ru-RU"/>
          </a:p>
        </p:txBody>
      </p:sp>
    </p:spTree>
    <p:extLst>
      <p:ext uri="{BB962C8B-B14F-4D97-AF65-F5344CB8AC3E}">
        <p14:creationId xmlns:p14="http://schemas.microsoft.com/office/powerpoint/2010/main" val="8514388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B1D4A5-5FB6-4260-8CF0-376FCFBEE01F}" type="datetimeFigureOut">
              <a:rPr lang="ru-RU" smtClean="0"/>
              <a:t>20.03.2020</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8F8C13A-9641-43E0-BD67-8BCB269B9884}" type="slidenum">
              <a:rPr lang="ru-RU" smtClean="0"/>
              <a:t>‹#›</a:t>
            </a:fld>
            <a:endParaRPr lang="ru-RU"/>
          </a:p>
        </p:txBody>
      </p:sp>
    </p:spTree>
    <p:extLst>
      <p:ext uri="{BB962C8B-B14F-4D97-AF65-F5344CB8AC3E}">
        <p14:creationId xmlns:p14="http://schemas.microsoft.com/office/powerpoint/2010/main" val="18212481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kk-KZ" dirty="0" smtClean="0">
                <a:latin typeface="Times New Roman" panose="02020603050405020304" pitchFamily="18" charset="0"/>
                <a:cs typeface="Times New Roman" panose="02020603050405020304" pitchFamily="18" charset="0"/>
              </a:rPr>
              <a:t>Бизнес- жоспар құрудың үлгісі</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179919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38200" y="463639"/>
            <a:ext cx="10515600" cy="5713324"/>
          </a:xfrm>
        </p:spPr>
        <p:txBody>
          <a:bodyPr>
            <a:normAutofit fontScale="70000" lnSpcReduction="20000"/>
          </a:bodyPr>
          <a:lstStyle/>
          <a:p>
            <a:pPr indent="449580" algn="just">
              <a:spcAft>
                <a:spcPts val="0"/>
              </a:spcAft>
            </a:pPr>
            <a:r>
              <a:rPr lang="kk-KZ" dirty="0" smtClean="0">
                <a:effectLst/>
                <a:latin typeface="Times New Roman" panose="02020603050405020304" pitchFamily="18" charset="0"/>
                <a:ea typeface="Times New Roman" panose="02020603050405020304" pitchFamily="18" charset="0"/>
              </a:rPr>
              <a:t>Бизнес жоспарды жасау үшін студенттерге өз бетімен теориялық сұрақтарды дайындау қажет.</a:t>
            </a:r>
            <a:endParaRPr lang="ru-RU" sz="1800" dirty="0" smtClean="0">
              <a:effectLst/>
              <a:latin typeface="Times New Roman" panose="02020603050405020304" pitchFamily="18" charset="0"/>
              <a:ea typeface="Times New Roman" panose="02020603050405020304" pitchFamily="18" charset="0"/>
            </a:endParaRPr>
          </a:p>
          <a:p>
            <a:pPr marL="0" indent="0" algn="just">
              <a:spcAft>
                <a:spcPts val="0"/>
              </a:spcAft>
              <a:buNone/>
            </a:pPr>
            <a:r>
              <a:rPr lang="kk-KZ" spc="-10" dirty="0" smtClean="0">
                <a:solidFill>
                  <a:srgbClr val="000000"/>
                </a:solidFill>
                <a:effectLst/>
                <a:latin typeface="Times New Roman" panose="02020603050405020304" pitchFamily="18" charset="0"/>
                <a:ea typeface="Times New Roman" panose="02020603050405020304" pitchFamily="18" charset="0"/>
              </a:rPr>
              <a:t>Бизнес жоспар бұл кәсіпорынның (компанияның) шешуге қажетті  мақсаттары мен тапсырмаларын бейнелейтін, жобаның және \немесе кәсіпорынның  технико – экономикалық  көрсеткіштері мен алға қойған мақсатына жету әдістері және толық, айқын құрылымы бар тиянақты дайындалған құжат.  Оның құрамында ағымды сәтті бағалау,жобаның мықты және әлсіз жақтары, өнімді және қызметті тұтынушылар жайлы ақпарат және нарықты талдау.  </a:t>
            </a:r>
            <a:endParaRPr lang="ru-RU" sz="1800" dirty="0" smtClean="0">
              <a:effectLst/>
              <a:latin typeface="Times New Roman" panose="02020603050405020304" pitchFamily="18" charset="0"/>
              <a:ea typeface="Times New Roman" panose="02020603050405020304" pitchFamily="18" charset="0"/>
            </a:endParaRPr>
          </a:p>
          <a:p>
            <a:pPr indent="449580" algn="just">
              <a:spcAft>
                <a:spcPts val="0"/>
              </a:spcAft>
            </a:pPr>
            <a:r>
              <a:rPr lang="kk-KZ" b="1" u="sng" dirty="0" smtClean="0">
                <a:solidFill>
                  <a:srgbClr val="000000"/>
                </a:solidFill>
                <a:effectLst/>
                <a:latin typeface="Times New Roman" panose="02020603050405020304" pitchFamily="18" charset="0"/>
                <a:ea typeface="Times New Roman" panose="02020603050405020304" pitchFamily="18" charset="0"/>
              </a:rPr>
              <a:t>Бизнес жоспар:</a:t>
            </a:r>
            <a:endParaRPr lang="ru-RU" sz="1800" b="1" u="sng" dirty="0" smtClean="0">
              <a:effectLst/>
              <a:latin typeface="Times New Roman" panose="02020603050405020304" pitchFamily="18" charset="0"/>
              <a:ea typeface="Times New Roman" panose="02020603050405020304" pitchFamily="18" charset="0"/>
            </a:endParaRPr>
          </a:p>
          <a:p>
            <a:pPr marL="0" indent="0" algn="just">
              <a:spcAft>
                <a:spcPts val="0"/>
              </a:spcAft>
              <a:buNone/>
            </a:pPr>
            <a:r>
              <a:rPr lang="kk-KZ" dirty="0" smtClean="0">
                <a:solidFill>
                  <a:srgbClr val="000000"/>
                </a:solidFill>
                <a:effectLst/>
                <a:latin typeface="Times New Roman" panose="02020603050405020304" pitchFamily="18" charset="0"/>
                <a:ea typeface="Times New Roman" panose="02020603050405020304" pitchFamily="18" charset="0"/>
              </a:rPr>
              <a:t> бәсекелестік жағдайда жобаның өмір сүру қабілетін анықтауға мүмкіндік береді</a:t>
            </a:r>
            <a:r>
              <a:rPr lang="kk-KZ" spc="-30" dirty="0" smtClean="0">
                <a:solidFill>
                  <a:srgbClr val="000000"/>
                </a:solidFill>
                <a:effectLst/>
                <a:latin typeface="Times New Roman" panose="02020603050405020304" pitchFamily="18" charset="0"/>
                <a:ea typeface="Times New Roman" panose="02020603050405020304" pitchFamily="18" charset="0"/>
              </a:rPr>
              <a:t>;</a:t>
            </a:r>
            <a:endParaRPr lang="ru-RU" sz="1800" dirty="0" smtClean="0">
              <a:effectLst/>
              <a:latin typeface="Times New Roman" panose="02020603050405020304" pitchFamily="18" charset="0"/>
              <a:ea typeface="Times New Roman" panose="02020603050405020304" pitchFamily="18" charset="0"/>
            </a:endParaRPr>
          </a:p>
          <a:p>
            <a:pPr marL="0" indent="0" algn="just">
              <a:spcAft>
                <a:spcPts val="0"/>
              </a:spcAft>
              <a:buNone/>
            </a:pPr>
            <a:r>
              <a:rPr lang="kk-KZ" dirty="0" smtClean="0">
                <a:solidFill>
                  <a:srgbClr val="000000"/>
                </a:solidFill>
                <a:effectLst/>
                <a:latin typeface="Times New Roman" panose="02020603050405020304" pitchFamily="18" charset="0"/>
                <a:ea typeface="Times New Roman" panose="02020603050405020304" pitchFamily="18" charset="0"/>
              </a:rPr>
              <a:t>•  жобаның (кәсіпорын, </a:t>
            </a:r>
            <a:r>
              <a:rPr lang="kk-KZ" spc="-15" dirty="0" smtClean="0">
                <a:solidFill>
                  <a:srgbClr val="000000"/>
                </a:solidFill>
                <a:effectLst/>
                <a:latin typeface="Times New Roman" panose="02020603050405020304" pitchFamily="18" charset="0"/>
                <a:ea typeface="Times New Roman" panose="02020603050405020304" pitchFamily="18" charset="0"/>
              </a:rPr>
              <a:t>компания)</a:t>
            </a:r>
            <a:r>
              <a:rPr lang="kk-KZ" dirty="0" smtClean="0">
                <a:solidFill>
                  <a:srgbClr val="000000"/>
                </a:solidFill>
                <a:effectLst/>
                <a:latin typeface="Times New Roman" panose="02020603050405020304" pitchFamily="18" charset="0"/>
                <a:ea typeface="Times New Roman" panose="02020603050405020304" pitchFamily="18" charset="0"/>
              </a:rPr>
              <a:t> дамуы жайлы бағыт бағдарды ұстайды</a:t>
            </a:r>
            <a:r>
              <a:rPr lang="kk-KZ" spc="-15" dirty="0" smtClean="0">
                <a:solidFill>
                  <a:srgbClr val="000000"/>
                </a:solidFill>
                <a:effectLst/>
                <a:latin typeface="Times New Roman" panose="02020603050405020304" pitchFamily="18" charset="0"/>
                <a:ea typeface="Times New Roman" panose="02020603050405020304" pitchFamily="18" charset="0"/>
              </a:rPr>
              <a:t>;</a:t>
            </a:r>
            <a:r>
              <a:rPr lang="kk-KZ" dirty="0" smtClean="0">
                <a:solidFill>
                  <a:srgbClr val="000000"/>
                </a:solidFill>
                <a:effectLst/>
                <a:latin typeface="Times New Roman" panose="02020603050405020304" pitchFamily="18" charset="0"/>
                <a:ea typeface="Times New Roman" panose="02020603050405020304" pitchFamily="18" charset="0"/>
              </a:rPr>
              <a:t> </a:t>
            </a:r>
            <a:endParaRPr lang="ru-RU" sz="1800" dirty="0" smtClean="0">
              <a:effectLst/>
              <a:latin typeface="Times New Roman" panose="02020603050405020304" pitchFamily="18" charset="0"/>
              <a:ea typeface="Times New Roman" panose="02020603050405020304" pitchFamily="18" charset="0"/>
            </a:endParaRPr>
          </a:p>
          <a:p>
            <a:pPr marL="0" indent="0" algn="just">
              <a:spcAft>
                <a:spcPts val="0"/>
              </a:spcAft>
              <a:buNone/>
            </a:pPr>
            <a:r>
              <a:rPr lang="kk-KZ" dirty="0" smtClean="0">
                <a:solidFill>
                  <a:srgbClr val="000000"/>
                </a:solidFill>
                <a:effectLst/>
                <a:latin typeface="Times New Roman" panose="02020603050405020304" pitchFamily="18" charset="0"/>
                <a:ea typeface="Times New Roman" panose="02020603050405020304" pitchFamily="18" charset="0"/>
              </a:rPr>
              <a:t>•  сыртқы инвесторлардан қаржылық көмек алу үшін маңызды құрал болып табылады</a:t>
            </a:r>
            <a:r>
              <a:rPr lang="kk-KZ" spc="-25" dirty="0" smtClean="0">
                <a:solidFill>
                  <a:srgbClr val="000000"/>
                </a:solidFill>
                <a:effectLst/>
                <a:latin typeface="Times New Roman" panose="02020603050405020304" pitchFamily="18" charset="0"/>
                <a:ea typeface="Times New Roman" panose="02020603050405020304" pitchFamily="18" charset="0"/>
              </a:rPr>
              <a:t>.</a:t>
            </a:r>
            <a:endParaRPr lang="ru-RU" sz="1800" dirty="0" smtClean="0">
              <a:effectLst/>
              <a:latin typeface="Times New Roman" panose="02020603050405020304" pitchFamily="18" charset="0"/>
              <a:ea typeface="Times New Roman" panose="02020603050405020304" pitchFamily="18" charset="0"/>
            </a:endParaRPr>
          </a:p>
          <a:p>
            <a:pPr indent="449580" algn="just">
              <a:spcAft>
                <a:spcPts val="0"/>
              </a:spcAft>
            </a:pPr>
            <a:r>
              <a:rPr lang="kk-KZ" spc="-15" dirty="0" smtClean="0">
                <a:solidFill>
                  <a:srgbClr val="000000"/>
                </a:solidFill>
                <a:effectLst/>
                <a:latin typeface="Times New Roman" panose="02020603050405020304" pitchFamily="18" charset="0"/>
                <a:ea typeface="Times New Roman" panose="02020603050405020304" pitchFamily="18" charset="0"/>
              </a:rPr>
              <a:t>Бизнес- жоспар ең бастысы осы жобаның үш қасысушыларына арналған: </a:t>
            </a:r>
            <a:endParaRPr lang="ru-RU" sz="1800" dirty="0" smtClean="0">
              <a:effectLst/>
              <a:latin typeface="Times New Roman" panose="02020603050405020304" pitchFamily="18" charset="0"/>
              <a:ea typeface="Times New Roman" panose="02020603050405020304" pitchFamily="18" charset="0"/>
            </a:endParaRPr>
          </a:p>
          <a:p>
            <a:pPr marL="0" indent="0" algn="just">
              <a:spcAft>
                <a:spcPts val="0"/>
              </a:spcAft>
              <a:buNone/>
            </a:pPr>
            <a:r>
              <a:rPr lang="ru-RU" spc="-5" dirty="0" smtClean="0">
                <a:solidFill>
                  <a:srgbClr val="000000"/>
                </a:solidFill>
                <a:effectLst/>
                <a:latin typeface="Times New Roman" panose="02020603050405020304" pitchFamily="18" charset="0"/>
                <a:ea typeface="Times New Roman" panose="02020603050405020304" pitchFamily="18" charset="0"/>
              </a:rPr>
              <a:t>• </a:t>
            </a:r>
            <a:r>
              <a:rPr lang="ru-RU" i="1" spc="-5" dirty="0" smtClean="0">
                <a:solidFill>
                  <a:srgbClr val="000000"/>
                </a:solidFill>
                <a:effectLst/>
                <a:latin typeface="Times New Roman" panose="02020603050405020304" pitchFamily="18" charset="0"/>
                <a:ea typeface="Times New Roman" panose="02020603050405020304" pitchFamily="18" charset="0"/>
              </a:rPr>
              <a:t>менеджер</a:t>
            </a:r>
            <a:r>
              <a:rPr lang="kk-KZ" i="1" spc="-5" dirty="0" smtClean="0">
                <a:solidFill>
                  <a:srgbClr val="000000"/>
                </a:solidFill>
                <a:effectLst/>
                <a:latin typeface="Times New Roman" panose="02020603050405020304" pitchFamily="18" charset="0"/>
                <a:ea typeface="Times New Roman" panose="02020603050405020304" pitchFamily="18" charset="0"/>
              </a:rPr>
              <a:t>ге</a:t>
            </a:r>
            <a:r>
              <a:rPr lang="ru-RU" i="1" spc="-5" dirty="0" smtClean="0">
                <a:solidFill>
                  <a:srgbClr val="000000"/>
                </a:solidFill>
                <a:effectLst/>
                <a:latin typeface="Times New Roman" panose="02020603050405020304" pitchFamily="18" charset="0"/>
                <a:ea typeface="Times New Roman" panose="02020603050405020304" pitchFamily="18" charset="0"/>
              </a:rPr>
              <a:t>, </a:t>
            </a:r>
            <a:r>
              <a:rPr lang="kk-KZ" spc="-5" dirty="0" smtClean="0">
                <a:solidFill>
                  <a:srgbClr val="000000"/>
                </a:solidFill>
                <a:effectLst/>
                <a:latin typeface="Times New Roman" panose="02020603050405020304" pitchFamily="18" charset="0"/>
                <a:ea typeface="Times New Roman" panose="02020603050405020304" pitchFamily="18" charset="0"/>
              </a:rPr>
              <a:t>бизнес жоспарды құрушылар болып табылады </a:t>
            </a:r>
            <a:r>
              <a:rPr lang="ru-RU" spc="-5" dirty="0" err="1" smtClean="0">
                <a:solidFill>
                  <a:srgbClr val="000000"/>
                </a:solidFill>
                <a:effectLst/>
                <a:latin typeface="Times New Roman" panose="02020603050405020304" pitchFamily="18" charset="0"/>
                <a:ea typeface="Times New Roman" panose="02020603050405020304" pitchFamily="18" charset="0"/>
              </a:rPr>
              <a:t>вляющихся</a:t>
            </a:r>
            <a:r>
              <a:rPr lang="ru-RU" spc="-5" dirty="0" smtClean="0">
                <a:solidFill>
                  <a:srgbClr val="000000"/>
                </a:solidFill>
                <a:effectLst/>
                <a:latin typeface="Times New Roman" panose="02020603050405020304" pitchFamily="18" charset="0"/>
                <a:ea typeface="Times New Roman" panose="02020603050405020304" pitchFamily="18" charset="0"/>
              </a:rPr>
              <a:t> создателями бизнес-плана, разработка ко­</a:t>
            </a:r>
            <a:r>
              <a:rPr lang="ru-RU" spc="-20" dirty="0" smtClean="0">
                <a:solidFill>
                  <a:srgbClr val="000000"/>
                </a:solidFill>
                <a:effectLst/>
                <a:latin typeface="Times New Roman" panose="02020603050405020304" pitchFamily="18" charset="0"/>
                <a:ea typeface="Times New Roman" panose="02020603050405020304" pitchFamily="18" charset="0"/>
              </a:rPr>
              <a:t>торого помимо вышеуказанных результатов позволяет получить очевидные </a:t>
            </a:r>
            <a:r>
              <a:rPr lang="ru-RU" spc="-15" dirty="0" smtClean="0">
                <a:solidFill>
                  <a:srgbClr val="000000"/>
                </a:solidFill>
                <a:effectLst/>
                <a:latin typeface="Times New Roman" panose="02020603050405020304" pitchFamily="18" charset="0"/>
                <a:ea typeface="Times New Roman" panose="02020603050405020304" pitchFamily="18" charset="0"/>
              </a:rPr>
              <a:t>преимущества от самого процесса планирования;</a:t>
            </a:r>
            <a:endParaRPr lang="ru-RU" sz="1800" dirty="0" smtClean="0">
              <a:effectLst/>
              <a:latin typeface="Times New Roman" panose="02020603050405020304" pitchFamily="18" charset="0"/>
              <a:ea typeface="Times New Roman" panose="02020603050405020304" pitchFamily="18" charset="0"/>
            </a:endParaRPr>
          </a:p>
          <a:p>
            <a:pPr marL="0" indent="0" algn="just">
              <a:spcAft>
                <a:spcPts val="0"/>
              </a:spcAft>
              <a:buNone/>
            </a:pPr>
            <a:r>
              <a:rPr lang="ru-RU" spc="-15" dirty="0" smtClean="0">
                <a:solidFill>
                  <a:srgbClr val="000000"/>
                </a:solidFill>
                <a:effectLst/>
                <a:latin typeface="Times New Roman" panose="02020603050405020304" pitchFamily="18" charset="0"/>
                <a:ea typeface="Times New Roman" panose="02020603050405020304" pitchFamily="18" charset="0"/>
              </a:rPr>
              <a:t>• </a:t>
            </a:r>
            <a:r>
              <a:rPr lang="kk-KZ" i="1" spc="-15" dirty="0" smtClean="0">
                <a:solidFill>
                  <a:srgbClr val="000000"/>
                </a:solidFill>
                <a:effectLst/>
                <a:latin typeface="Times New Roman" panose="02020603050405020304" pitchFamily="18" charset="0"/>
                <a:ea typeface="Times New Roman" panose="02020603050405020304" pitchFamily="18" charset="0"/>
              </a:rPr>
              <a:t>жеке адамдар</a:t>
            </a:r>
            <a:r>
              <a:rPr lang="ru-RU" i="1" spc="-15" dirty="0" smtClean="0">
                <a:solidFill>
                  <a:srgbClr val="000000"/>
                </a:solidFill>
                <a:effectLst/>
                <a:latin typeface="Times New Roman" panose="02020603050405020304" pitchFamily="18" charset="0"/>
                <a:ea typeface="Times New Roman" panose="02020603050405020304" pitchFamily="18" charset="0"/>
              </a:rPr>
              <a:t>,</a:t>
            </a:r>
            <a:r>
              <a:rPr lang="kk-KZ" spc="-15" dirty="0" smtClean="0">
                <a:solidFill>
                  <a:srgbClr val="000000"/>
                </a:solidFill>
                <a:effectLst/>
                <a:latin typeface="Times New Roman" panose="02020603050405020304" pitchFamily="18" charset="0"/>
                <a:ea typeface="Times New Roman" panose="02020603050405020304" pitchFamily="18" charset="0"/>
              </a:rPr>
              <a:t>фирмасын дамыту үшін бизнес жоспарды құрады </a:t>
            </a:r>
            <a:r>
              <a:rPr lang="kk-KZ" i="1" spc="-15" dirty="0" smtClean="0">
                <a:solidFill>
                  <a:srgbClr val="000000"/>
                </a:solidFill>
                <a:effectLst/>
                <a:latin typeface="Times New Roman" panose="02020603050405020304" pitchFamily="18" charset="0"/>
                <a:ea typeface="Times New Roman" panose="02020603050405020304" pitchFamily="18" charset="0"/>
              </a:rPr>
              <a:t> </a:t>
            </a:r>
            <a:r>
              <a:rPr lang="ru-RU" spc="-5" dirty="0" smtClean="0">
                <a:solidFill>
                  <a:srgbClr val="000000"/>
                </a:solidFill>
                <a:effectLst/>
                <a:latin typeface="Times New Roman" panose="02020603050405020304" pitchFamily="18" charset="0"/>
                <a:ea typeface="Times New Roman" panose="02020603050405020304" pitchFamily="18" charset="0"/>
              </a:rPr>
              <a:t>;</a:t>
            </a:r>
            <a:endParaRPr lang="ru-RU" sz="1800" dirty="0" smtClean="0">
              <a:effectLst/>
              <a:latin typeface="Times New Roman" panose="02020603050405020304" pitchFamily="18" charset="0"/>
              <a:ea typeface="Times New Roman" panose="02020603050405020304" pitchFamily="18" charset="0"/>
            </a:endParaRPr>
          </a:p>
          <a:p>
            <a:pPr marL="0" indent="0" algn="just">
              <a:spcAft>
                <a:spcPts val="0"/>
              </a:spcAft>
              <a:buNone/>
            </a:pPr>
            <a:r>
              <a:rPr lang="ru-RU" dirty="0" smtClean="0">
                <a:solidFill>
                  <a:srgbClr val="000000"/>
                </a:solidFill>
                <a:effectLst/>
                <a:latin typeface="Times New Roman" panose="02020603050405020304" pitchFamily="18" charset="0"/>
                <a:ea typeface="Times New Roman" panose="02020603050405020304" pitchFamily="18" charset="0"/>
              </a:rPr>
              <a:t>•</a:t>
            </a:r>
            <a:r>
              <a:rPr lang="kk-KZ" i="1" dirty="0" smtClean="0">
                <a:solidFill>
                  <a:srgbClr val="000000"/>
                </a:solidFill>
                <a:effectLst/>
                <a:latin typeface="Times New Roman" panose="02020603050405020304" pitchFamily="18" charset="0"/>
                <a:ea typeface="Times New Roman" panose="02020603050405020304" pitchFamily="18" charset="0"/>
              </a:rPr>
              <a:t>несие берушілер </a:t>
            </a:r>
            <a:r>
              <a:rPr lang="ru-RU" i="1" dirty="0" smtClean="0">
                <a:solidFill>
                  <a:srgbClr val="000000"/>
                </a:solidFill>
                <a:effectLst/>
                <a:latin typeface="Times New Roman" panose="02020603050405020304" pitchFamily="18" charset="0"/>
                <a:ea typeface="Times New Roman" panose="02020603050405020304" pitchFamily="18" charset="0"/>
              </a:rPr>
              <a:t>, </a:t>
            </a:r>
            <a:r>
              <a:rPr lang="kk-KZ" dirty="0" smtClean="0">
                <a:solidFill>
                  <a:srgbClr val="000000"/>
                </a:solidFill>
                <a:effectLst/>
                <a:latin typeface="Times New Roman" panose="02020603050405020304" pitchFamily="18" charset="0"/>
                <a:ea typeface="Times New Roman" panose="02020603050405020304" pitchFamily="18" charset="0"/>
              </a:rPr>
              <a:t>әдетте банктер, жобаның тиімділігін растайтын міндетті құжат болып табылады</a:t>
            </a:r>
            <a:r>
              <a:rPr lang="ru-RU" spc="-20" dirty="0" smtClean="0">
                <a:solidFill>
                  <a:srgbClr val="000000"/>
                </a:solidFill>
                <a:effectLst/>
                <a:latin typeface="Times New Roman" panose="02020603050405020304" pitchFamily="18" charset="0"/>
                <a:ea typeface="Times New Roman" panose="02020603050405020304" pitchFamily="18" charset="0"/>
              </a:rPr>
              <a:t>.</a:t>
            </a:r>
            <a:endParaRPr lang="ru-RU" sz="1800" dirty="0" smtClean="0">
              <a:effectLst/>
              <a:latin typeface="Times New Roman" panose="02020603050405020304" pitchFamily="18" charset="0"/>
              <a:ea typeface="Times New Roman" panose="02020603050405020304" pitchFamily="18" charset="0"/>
            </a:endParaRPr>
          </a:p>
          <a:p>
            <a:endParaRPr lang="ru-RU" dirty="0"/>
          </a:p>
        </p:txBody>
      </p:sp>
    </p:spTree>
    <p:extLst>
      <p:ext uri="{BB962C8B-B14F-4D97-AF65-F5344CB8AC3E}">
        <p14:creationId xmlns:p14="http://schemas.microsoft.com/office/powerpoint/2010/main" val="20943944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1524000" y="1571223"/>
            <a:ext cx="9144000" cy="3686577"/>
          </a:xfrm>
        </p:spPr>
        <p:txBody>
          <a:bodyPr>
            <a:normAutofit/>
          </a:bodyPr>
          <a:lstStyle/>
          <a:p>
            <a:pPr indent="449580" algn="just">
              <a:spcAft>
                <a:spcPts val="0"/>
              </a:spcAft>
            </a:pPr>
            <a:r>
              <a:rPr lang="kk-KZ" dirty="0" smtClean="0">
                <a:solidFill>
                  <a:srgbClr val="000000"/>
                </a:solidFill>
                <a:effectLst/>
                <a:latin typeface="Times New Roman" panose="02020603050405020304" pitchFamily="18" charset="0"/>
                <a:ea typeface="Times New Roman" panose="02020603050405020304" pitchFamily="18" charset="0"/>
              </a:rPr>
              <a:t>Бизнес жоспардың құрылымы мен оның детализациялау деңгейі оның болашақта құрылатын жобаның көлемі мен жұмыс істеу аясына  байланысты</a:t>
            </a:r>
            <a:r>
              <a:rPr lang="kk-KZ" spc="-5" dirty="0" smtClean="0">
                <a:solidFill>
                  <a:srgbClr val="000000"/>
                </a:solidFill>
                <a:effectLst/>
                <a:latin typeface="Times New Roman" panose="02020603050405020304" pitchFamily="18" charset="0"/>
                <a:ea typeface="Times New Roman" panose="02020603050405020304" pitchFamily="18" charset="0"/>
              </a:rPr>
              <a:t>.</a:t>
            </a:r>
            <a:endParaRPr lang="ru-RU" sz="1600" dirty="0" smtClean="0">
              <a:effectLst/>
              <a:latin typeface="Times New Roman" panose="02020603050405020304" pitchFamily="18" charset="0"/>
              <a:ea typeface="Times New Roman" panose="02020603050405020304" pitchFamily="18" charset="0"/>
            </a:endParaRPr>
          </a:p>
          <a:p>
            <a:pPr algn="just">
              <a:spcAft>
                <a:spcPts val="0"/>
              </a:spcAft>
            </a:pPr>
            <a:r>
              <a:rPr lang="kk-KZ" spc="-15" dirty="0" smtClean="0">
                <a:solidFill>
                  <a:srgbClr val="000000"/>
                </a:solidFill>
                <a:effectLst/>
                <a:latin typeface="Times New Roman" panose="02020603050405020304" pitchFamily="18" charset="0"/>
                <a:ea typeface="Times New Roman" panose="02020603050405020304" pitchFamily="18" charset="0"/>
              </a:rPr>
              <a:t>Бизнес жоспардың құрамы мен детализациясы кәсіпорынның құрылымына байланысты- қызмет көрсету құрылымы және өндірістік құрылым  </a:t>
            </a:r>
            <a:r>
              <a:rPr lang="kk-KZ" dirty="0" smtClean="0">
                <a:solidFill>
                  <a:srgbClr val="000000"/>
                </a:solidFill>
                <a:effectLst/>
                <a:latin typeface="Times New Roman" panose="02020603050405020304" pitchFamily="18" charset="0"/>
                <a:ea typeface="Times New Roman" panose="02020603050405020304" pitchFamily="18" charset="0"/>
              </a:rPr>
              <a:t>.  Өндірістік құрылым болса оның құрамы мен детализациясына тауар түрі әсер етеді яғни ол тұтынушыларға немесе өңдеушілерге арналады.</a:t>
            </a:r>
            <a:endParaRPr lang="ru-RU" sz="1600" dirty="0" smtClean="0">
              <a:effectLst/>
              <a:latin typeface="Times New Roman" panose="02020603050405020304" pitchFamily="18" charset="0"/>
              <a:ea typeface="Times New Roman" panose="02020603050405020304" pitchFamily="18" charset="0"/>
            </a:endParaRPr>
          </a:p>
          <a:p>
            <a:pPr indent="449580" algn="just">
              <a:spcAft>
                <a:spcPts val="0"/>
              </a:spcAft>
            </a:pPr>
            <a:r>
              <a:rPr lang="kk-KZ" dirty="0" smtClean="0">
                <a:solidFill>
                  <a:srgbClr val="000000"/>
                </a:solidFill>
                <a:effectLst/>
                <a:latin typeface="Times New Roman" panose="02020603050405020304" pitchFamily="18" charset="0"/>
                <a:ea typeface="Times New Roman" panose="02020603050405020304" pitchFamily="18" charset="0"/>
              </a:rPr>
              <a:t>Бизнес жоспардың құрамы сату нарығына, бәсекелестер мен кәсіпорынның өсу қарқынына байланысты.</a:t>
            </a:r>
            <a:endParaRPr lang="ru-RU" sz="1600" dirty="0" smtClean="0">
              <a:effectLst/>
              <a:latin typeface="Times New Roman" panose="02020603050405020304" pitchFamily="18" charset="0"/>
              <a:ea typeface="Times New Roman" panose="02020603050405020304" pitchFamily="18" charset="0"/>
            </a:endParaRPr>
          </a:p>
          <a:p>
            <a:endParaRPr lang="ru-RU" dirty="0"/>
          </a:p>
        </p:txBody>
      </p:sp>
    </p:spTree>
    <p:extLst>
      <p:ext uri="{BB962C8B-B14F-4D97-AF65-F5344CB8AC3E}">
        <p14:creationId xmlns:p14="http://schemas.microsoft.com/office/powerpoint/2010/main" val="28084018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kk-KZ" b="1" dirty="0">
                <a:latin typeface="Times New Roman" panose="02020603050405020304" pitchFamily="18" charset="0"/>
                <a:cs typeface="Times New Roman" panose="02020603050405020304" pitchFamily="18" charset="0"/>
              </a:rPr>
              <a:t>Студентке бизнес жоспарды жасауға  өздігінен меңгеруге  арналған теориялық сұрақтар:</a:t>
            </a:r>
            <a:r>
              <a:rPr lang="ru-RU" dirty="0">
                <a:latin typeface="Times New Roman" panose="02020603050405020304" pitchFamily="18" charset="0"/>
                <a:cs typeface="Times New Roman" panose="02020603050405020304" pitchFamily="18" charset="0"/>
              </a:rPr>
              <a:t/>
            </a:r>
            <a:br>
              <a:rPr lang="ru-RU" dirty="0">
                <a:latin typeface="Times New Roman" panose="02020603050405020304" pitchFamily="18" charset="0"/>
                <a:cs typeface="Times New Roman" panose="02020603050405020304" pitchFamily="18" charset="0"/>
              </a:rPr>
            </a:br>
            <a:endParaRPr lang="ru-RU"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p:txBody>
          <a:bodyPr>
            <a:normAutofit fontScale="55000" lnSpcReduction="20000"/>
          </a:bodyPr>
          <a:lstStyle/>
          <a:p>
            <a:pPr>
              <a:spcAft>
                <a:spcPts val="0"/>
              </a:spcAft>
            </a:pPr>
            <a:r>
              <a:rPr lang="kk-KZ" dirty="0" smtClean="0">
                <a:solidFill>
                  <a:srgbClr val="000000"/>
                </a:solidFill>
                <a:effectLst/>
                <a:latin typeface="Times New Roman" panose="02020603050405020304" pitchFamily="18" charset="0"/>
                <a:ea typeface="Times New Roman" panose="02020603050405020304" pitchFamily="18" charset="0"/>
              </a:rPr>
              <a:t>1 </a:t>
            </a:r>
            <a:r>
              <a:rPr lang="kk-KZ" i="1" dirty="0" smtClean="0">
                <a:solidFill>
                  <a:srgbClr val="000000"/>
                </a:solidFill>
                <a:effectLst/>
                <a:latin typeface="Times New Roman" panose="02020603050405020304" pitchFamily="18" charset="0"/>
                <a:ea typeface="Times New Roman" panose="02020603050405020304" pitchFamily="18" charset="0"/>
              </a:rPr>
              <a:t>Бизнес жоспарлаудың мәні мен мақсаты </a:t>
            </a:r>
            <a:endParaRPr lang="ru-RU" sz="1800" dirty="0" smtClean="0">
              <a:effectLst/>
              <a:latin typeface="Times New Roman" panose="02020603050405020304" pitchFamily="18" charset="0"/>
              <a:ea typeface="Times New Roman" panose="02020603050405020304" pitchFamily="18" charset="0"/>
            </a:endParaRPr>
          </a:p>
          <a:p>
            <a:pPr>
              <a:spcAft>
                <a:spcPts val="0"/>
              </a:spcAft>
            </a:pPr>
            <a:r>
              <a:rPr lang="kk-KZ" i="1" dirty="0" smtClean="0">
                <a:solidFill>
                  <a:srgbClr val="000000"/>
                </a:solidFill>
                <a:effectLst/>
                <a:latin typeface="Times New Roman" panose="02020603050405020304" pitchFamily="18" charset="0"/>
                <a:ea typeface="Times New Roman" panose="02020603050405020304" pitchFamily="18" charset="0"/>
              </a:rPr>
              <a:t>2. Бағыттарды талдау:</a:t>
            </a:r>
            <a:endParaRPr lang="ru-RU" sz="1800" dirty="0" smtClean="0">
              <a:effectLst/>
              <a:latin typeface="Times New Roman" panose="02020603050405020304" pitchFamily="18" charset="0"/>
              <a:ea typeface="Times New Roman" panose="02020603050405020304" pitchFamily="18" charset="0"/>
            </a:endParaRPr>
          </a:p>
          <a:p>
            <a:pPr>
              <a:spcAft>
                <a:spcPts val="0"/>
              </a:spcAft>
            </a:pPr>
            <a:r>
              <a:rPr lang="kk-KZ" dirty="0" smtClean="0">
                <a:solidFill>
                  <a:srgbClr val="000000"/>
                </a:solidFill>
                <a:effectLst/>
                <a:latin typeface="Times New Roman" panose="02020603050405020304" pitchFamily="18" charset="0"/>
                <a:ea typeface="Times New Roman" panose="02020603050405020304" pitchFamily="18" charset="0"/>
              </a:rPr>
              <a:t>Бағыттардың қазіргі кездегі жағдайы мен даму қарқыны;</a:t>
            </a:r>
            <a:endParaRPr lang="ru-RU" sz="1800" dirty="0" smtClean="0">
              <a:effectLst/>
              <a:latin typeface="Times New Roman" panose="02020603050405020304" pitchFamily="18" charset="0"/>
              <a:ea typeface="Times New Roman" panose="02020603050405020304" pitchFamily="18" charset="0"/>
            </a:endParaRPr>
          </a:p>
          <a:p>
            <a:pPr>
              <a:spcAft>
                <a:spcPts val="0"/>
              </a:spcAft>
            </a:pPr>
            <a:r>
              <a:rPr lang="kk-KZ" dirty="0" smtClean="0">
                <a:solidFill>
                  <a:srgbClr val="000000"/>
                </a:solidFill>
                <a:effectLst/>
                <a:latin typeface="Times New Roman" panose="02020603050405020304" pitchFamily="18" charset="0"/>
                <a:ea typeface="Times New Roman" panose="02020603050405020304" pitchFamily="18" charset="0"/>
              </a:rPr>
              <a:t>Жоба қызметінің бағыты мен тапсырмалары;</a:t>
            </a:r>
            <a:endParaRPr lang="ru-RU" sz="1800" dirty="0" smtClean="0">
              <a:effectLst/>
              <a:latin typeface="Times New Roman" panose="02020603050405020304" pitchFamily="18" charset="0"/>
              <a:ea typeface="Times New Roman" panose="02020603050405020304" pitchFamily="18" charset="0"/>
            </a:endParaRPr>
          </a:p>
          <a:p>
            <a:pPr>
              <a:spcAft>
                <a:spcPts val="0"/>
              </a:spcAft>
            </a:pPr>
            <a:r>
              <a:rPr lang="kk-KZ" dirty="0" smtClean="0">
                <a:solidFill>
                  <a:srgbClr val="000000"/>
                </a:solidFill>
                <a:effectLst/>
                <a:latin typeface="Times New Roman" panose="02020603050405020304" pitchFamily="18" charset="0"/>
                <a:ea typeface="Times New Roman" panose="02020603050405020304" pitchFamily="18" charset="0"/>
              </a:rPr>
              <a:t>Нарықты талдау;</a:t>
            </a:r>
            <a:endParaRPr lang="ru-RU" sz="1800" dirty="0" smtClean="0">
              <a:effectLst/>
              <a:latin typeface="Times New Roman" panose="02020603050405020304" pitchFamily="18" charset="0"/>
              <a:ea typeface="Times New Roman" panose="02020603050405020304" pitchFamily="18" charset="0"/>
            </a:endParaRPr>
          </a:p>
          <a:p>
            <a:pPr>
              <a:spcAft>
                <a:spcPts val="0"/>
              </a:spcAft>
            </a:pPr>
            <a:r>
              <a:rPr lang="kk-KZ" dirty="0" smtClean="0">
                <a:effectLst/>
                <a:latin typeface="Times New Roman" panose="02020603050405020304" pitchFamily="18" charset="0"/>
                <a:ea typeface="Times New Roman" panose="02020603050405020304" pitchFamily="18" charset="0"/>
              </a:rPr>
              <a:t>SWOT-талдау;</a:t>
            </a:r>
            <a:endParaRPr lang="ru-RU" sz="1800" dirty="0" smtClean="0">
              <a:effectLst/>
              <a:latin typeface="Times New Roman" panose="02020603050405020304" pitchFamily="18" charset="0"/>
              <a:ea typeface="Times New Roman" panose="02020603050405020304" pitchFamily="18" charset="0"/>
            </a:endParaRPr>
          </a:p>
          <a:p>
            <a:pPr>
              <a:spcAft>
                <a:spcPts val="0"/>
              </a:spcAft>
            </a:pPr>
            <a:r>
              <a:rPr lang="kk-KZ" dirty="0" smtClean="0">
                <a:solidFill>
                  <a:srgbClr val="000000"/>
                </a:solidFill>
                <a:effectLst/>
                <a:latin typeface="Times New Roman" panose="02020603050405020304" pitchFamily="18" charset="0"/>
                <a:ea typeface="Times New Roman" panose="02020603050405020304" pitchFamily="18" charset="0"/>
              </a:rPr>
              <a:t>Нарық көлемі және өсуі;</a:t>
            </a:r>
            <a:endParaRPr lang="ru-RU" sz="1800" dirty="0" smtClean="0">
              <a:effectLst/>
              <a:latin typeface="Times New Roman" panose="02020603050405020304" pitchFamily="18" charset="0"/>
              <a:ea typeface="Times New Roman" panose="02020603050405020304" pitchFamily="18" charset="0"/>
            </a:endParaRPr>
          </a:p>
          <a:p>
            <a:pPr>
              <a:spcAft>
                <a:spcPts val="0"/>
              </a:spcAft>
            </a:pPr>
            <a:r>
              <a:rPr lang="kk-KZ" dirty="0" smtClean="0">
                <a:solidFill>
                  <a:srgbClr val="000000"/>
                </a:solidFill>
                <a:effectLst/>
                <a:latin typeface="Times New Roman" panose="02020603050405020304" pitchFamily="18" charset="0"/>
                <a:ea typeface="Times New Roman" panose="02020603050405020304" pitchFamily="18" charset="0"/>
              </a:rPr>
              <a:t>Нарықтағы бағалық бөлігі.</a:t>
            </a:r>
            <a:endParaRPr lang="ru-RU" sz="1800" dirty="0" smtClean="0">
              <a:effectLst/>
              <a:latin typeface="Times New Roman" panose="02020603050405020304" pitchFamily="18" charset="0"/>
              <a:ea typeface="Times New Roman" panose="02020603050405020304" pitchFamily="18" charset="0"/>
            </a:endParaRPr>
          </a:p>
          <a:p>
            <a:pPr>
              <a:spcAft>
                <a:spcPts val="0"/>
              </a:spcAft>
            </a:pPr>
            <a:r>
              <a:rPr lang="kk-KZ" dirty="0" smtClean="0">
                <a:solidFill>
                  <a:srgbClr val="000000"/>
                </a:solidFill>
                <a:effectLst/>
                <a:latin typeface="Times New Roman" panose="02020603050405020304" pitchFamily="18" charset="0"/>
                <a:ea typeface="Times New Roman" panose="02020603050405020304" pitchFamily="18" charset="0"/>
              </a:rPr>
              <a:t>Маркетинг жоспары.</a:t>
            </a:r>
            <a:endParaRPr lang="ru-RU" sz="1800" dirty="0" smtClean="0">
              <a:effectLst/>
              <a:latin typeface="Times New Roman" panose="02020603050405020304" pitchFamily="18" charset="0"/>
              <a:ea typeface="Times New Roman" panose="02020603050405020304" pitchFamily="18" charset="0"/>
            </a:endParaRPr>
          </a:p>
          <a:p>
            <a:pPr>
              <a:spcAft>
                <a:spcPts val="0"/>
              </a:spcAft>
            </a:pPr>
            <a:r>
              <a:rPr lang="kk-KZ" dirty="0" smtClean="0">
                <a:solidFill>
                  <a:srgbClr val="000000"/>
                </a:solidFill>
                <a:effectLst/>
                <a:latin typeface="Times New Roman" panose="02020603050405020304" pitchFamily="18" charset="0"/>
                <a:ea typeface="Times New Roman" panose="02020603050405020304" pitchFamily="18" charset="0"/>
              </a:rPr>
              <a:t>3. </a:t>
            </a:r>
            <a:r>
              <a:rPr lang="kk-KZ" i="1" dirty="0" smtClean="0">
                <a:solidFill>
                  <a:srgbClr val="000000"/>
                </a:solidFill>
                <a:effectLst/>
                <a:latin typeface="Times New Roman" panose="02020603050405020304" pitchFamily="18" charset="0"/>
                <a:ea typeface="Times New Roman" panose="02020603050405020304" pitchFamily="18" charset="0"/>
              </a:rPr>
              <a:t>Өндірістік жоспар:</a:t>
            </a:r>
            <a:endParaRPr lang="ru-RU" sz="1800" dirty="0" smtClean="0">
              <a:effectLst/>
              <a:latin typeface="Times New Roman" panose="02020603050405020304" pitchFamily="18" charset="0"/>
              <a:ea typeface="Times New Roman" panose="02020603050405020304" pitchFamily="18" charset="0"/>
            </a:endParaRPr>
          </a:p>
          <a:p>
            <a:pPr>
              <a:spcAft>
                <a:spcPts val="0"/>
              </a:spcAft>
            </a:pPr>
            <a:r>
              <a:rPr lang="kk-KZ" dirty="0" smtClean="0">
                <a:solidFill>
                  <a:srgbClr val="000000"/>
                </a:solidFill>
                <a:effectLst/>
                <a:latin typeface="Times New Roman" panose="02020603050405020304" pitchFamily="18" charset="0"/>
                <a:ea typeface="Times New Roman" panose="02020603050405020304" pitchFamily="18" charset="0"/>
              </a:rPr>
              <a:t>Өндірістік үрдіс;</a:t>
            </a:r>
            <a:endParaRPr lang="ru-RU" sz="1800" dirty="0" smtClean="0">
              <a:effectLst/>
              <a:latin typeface="Times New Roman" panose="02020603050405020304" pitchFamily="18" charset="0"/>
              <a:ea typeface="Times New Roman" panose="02020603050405020304" pitchFamily="18" charset="0"/>
            </a:endParaRPr>
          </a:p>
          <a:p>
            <a:pPr>
              <a:spcAft>
                <a:spcPts val="0"/>
              </a:spcAft>
            </a:pPr>
            <a:r>
              <a:rPr lang="kk-KZ" dirty="0" smtClean="0">
                <a:solidFill>
                  <a:srgbClr val="000000"/>
                </a:solidFill>
                <a:effectLst/>
                <a:latin typeface="Times New Roman" panose="02020603050405020304" pitchFamily="18" charset="0"/>
                <a:ea typeface="Times New Roman" panose="02020603050405020304" pitchFamily="18" charset="0"/>
              </a:rPr>
              <a:t>Өндіріс орны;</a:t>
            </a:r>
            <a:endParaRPr lang="ru-RU" sz="1800" dirty="0" smtClean="0">
              <a:effectLst/>
              <a:latin typeface="Times New Roman" panose="02020603050405020304" pitchFamily="18" charset="0"/>
              <a:ea typeface="Times New Roman" panose="02020603050405020304" pitchFamily="18" charset="0"/>
            </a:endParaRPr>
          </a:p>
          <a:p>
            <a:pPr>
              <a:spcAft>
                <a:spcPts val="0"/>
              </a:spcAft>
            </a:pPr>
            <a:r>
              <a:rPr lang="kk-KZ" dirty="0" smtClean="0">
                <a:solidFill>
                  <a:srgbClr val="000000"/>
                </a:solidFill>
                <a:effectLst/>
                <a:latin typeface="Times New Roman" panose="02020603050405020304" pitchFamily="18" charset="0"/>
                <a:ea typeface="Times New Roman" panose="02020603050405020304" pitchFamily="18" charset="0"/>
              </a:rPr>
              <a:t>Құрал жабдықтар;</a:t>
            </a:r>
            <a:endParaRPr lang="ru-RU" sz="1800" dirty="0" smtClean="0">
              <a:effectLst/>
              <a:latin typeface="Times New Roman" panose="02020603050405020304" pitchFamily="18" charset="0"/>
              <a:ea typeface="Times New Roman" panose="02020603050405020304" pitchFamily="18" charset="0"/>
            </a:endParaRPr>
          </a:p>
          <a:p>
            <a:pPr>
              <a:spcAft>
                <a:spcPts val="0"/>
              </a:spcAft>
            </a:pPr>
            <a:r>
              <a:rPr lang="kk-KZ" dirty="0" smtClean="0">
                <a:solidFill>
                  <a:srgbClr val="000000"/>
                </a:solidFill>
                <a:effectLst/>
                <a:latin typeface="Times New Roman" panose="02020603050405020304" pitchFamily="18" charset="0"/>
                <a:ea typeface="Times New Roman" panose="02020603050405020304" pitchFamily="18" charset="0"/>
              </a:rPr>
              <a:t>Шикізат, материал, құрал жабдықтар мен еңбек кадрларымен жабдықтаушылар;</a:t>
            </a:r>
            <a:endParaRPr lang="ru-RU" sz="1800" dirty="0" smtClean="0">
              <a:effectLst/>
              <a:latin typeface="Times New Roman" panose="02020603050405020304" pitchFamily="18" charset="0"/>
              <a:ea typeface="Times New Roman" panose="02020603050405020304" pitchFamily="18" charset="0"/>
            </a:endParaRPr>
          </a:p>
          <a:p>
            <a:pPr>
              <a:spcAft>
                <a:spcPts val="0"/>
              </a:spcAft>
            </a:pPr>
            <a:r>
              <a:rPr lang="kk-KZ" dirty="0" smtClean="0">
                <a:solidFill>
                  <a:srgbClr val="000000"/>
                </a:solidFill>
                <a:effectLst/>
                <a:latin typeface="Times New Roman" panose="02020603050405020304" pitchFamily="18" charset="0"/>
                <a:ea typeface="Times New Roman" panose="02020603050405020304" pitchFamily="18" charset="0"/>
              </a:rPr>
              <a:t>мердігерлер.</a:t>
            </a:r>
            <a:endParaRPr lang="ru-RU" sz="1800" dirty="0" smtClean="0">
              <a:effectLst/>
              <a:latin typeface="Times New Roman" panose="02020603050405020304" pitchFamily="18" charset="0"/>
              <a:ea typeface="Times New Roman" panose="02020603050405020304" pitchFamily="18" charset="0"/>
            </a:endParaRPr>
          </a:p>
          <a:p>
            <a:endParaRPr lang="ru-RU" dirty="0"/>
          </a:p>
        </p:txBody>
      </p:sp>
    </p:spTree>
    <p:extLst>
      <p:ext uri="{BB962C8B-B14F-4D97-AF65-F5344CB8AC3E}">
        <p14:creationId xmlns:p14="http://schemas.microsoft.com/office/powerpoint/2010/main" val="24409236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38200" y="1004552"/>
            <a:ext cx="10515600" cy="5172411"/>
          </a:xfrm>
        </p:spPr>
        <p:txBody>
          <a:bodyPr>
            <a:normAutofit fontScale="77500" lnSpcReduction="20000"/>
          </a:bodyPr>
          <a:lstStyle/>
          <a:p>
            <a:pPr>
              <a:spcAft>
                <a:spcPts val="0"/>
              </a:spcAft>
            </a:pPr>
            <a:r>
              <a:rPr lang="kk-KZ" dirty="0" smtClean="0">
                <a:solidFill>
                  <a:srgbClr val="000000"/>
                </a:solidFill>
                <a:effectLst/>
                <a:latin typeface="Times New Roman" panose="02020603050405020304" pitchFamily="18" charset="0"/>
                <a:ea typeface="Times New Roman" panose="02020603050405020304" pitchFamily="18" charset="0"/>
              </a:rPr>
              <a:t>4. </a:t>
            </a:r>
            <a:r>
              <a:rPr lang="kk-KZ" i="1" dirty="0" smtClean="0">
                <a:solidFill>
                  <a:srgbClr val="000000"/>
                </a:solidFill>
                <a:effectLst/>
                <a:latin typeface="Times New Roman" panose="02020603050405020304" pitchFamily="18" charset="0"/>
                <a:ea typeface="Times New Roman" panose="02020603050405020304" pitchFamily="18" charset="0"/>
              </a:rPr>
              <a:t>Ұйымдық жоспар және персоналдарды басқару</a:t>
            </a:r>
            <a:r>
              <a:rPr lang="kk-KZ" dirty="0" smtClean="0">
                <a:solidFill>
                  <a:srgbClr val="000000"/>
                </a:solidFill>
                <a:effectLst/>
                <a:latin typeface="Times New Roman" panose="02020603050405020304" pitchFamily="18" charset="0"/>
                <a:ea typeface="Times New Roman" panose="02020603050405020304" pitchFamily="18" charset="0"/>
              </a:rPr>
              <a:t>:</a:t>
            </a:r>
            <a:endParaRPr lang="ru-RU" sz="1800" dirty="0" smtClean="0">
              <a:effectLst/>
              <a:latin typeface="Times New Roman" panose="02020603050405020304" pitchFamily="18" charset="0"/>
              <a:ea typeface="Times New Roman" panose="02020603050405020304" pitchFamily="18" charset="0"/>
            </a:endParaRPr>
          </a:p>
          <a:p>
            <a:pPr>
              <a:spcAft>
                <a:spcPts val="0"/>
              </a:spcAft>
            </a:pPr>
            <a:r>
              <a:rPr lang="kk-KZ" dirty="0" smtClean="0">
                <a:solidFill>
                  <a:srgbClr val="000000"/>
                </a:solidFill>
                <a:effectLst/>
                <a:latin typeface="Times New Roman" panose="02020603050405020304" pitchFamily="18" charset="0"/>
                <a:ea typeface="Times New Roman" panose="02020603050405020304" pitchFamily="18" charset="0"/>
              </a:rPr>
              <a:t>Меншік формасының түрі;</a:t>
            </a:r>
            <a:endParaRPr lang="ru-RU" sz="1800" dirty="0" smtClean="0">
              <a:effectLst/>
              <a:latin typeface="Times New Roman" panose="02020603050405020304" pitchFamily="18" charset="0"/>
              <a:ea typeface="Times New Roman" panose="02020603050405020304" pitchFamily="18" charset="0"/>
            </a:endParaRPr>
          </a:p>
          <a:p>
            <a:pPr>
              <a:spcAft>
                <a:spcPts val="0"/>
              </a:spcAft>
            </a:pPr>
            <a:r>
              <a:rPr lang="kk-KZ" dirty="0" smtClean="0">
                <a:solidFill>
                  <a:srgbClr val="000000"/>
                </a:solidFill>
                <a:effectLst/>
                <a:latin typeface="Times New Roman" panose="02020603050405020304" pitchFamily="18" charset="0"/>
                <a:ea typeface="Times New Roman" panose="02020603050405020304" pitchFamily="18" charset="0"/>
              </a:rPr>
              <a:t>Кәсіпорынның ұйымдастырушылық құрылымы.</a:t>
            </a:r>
            <a:endParaRPr lang="ru-RU" sz="1800" dirty="0" smtClean="0">
              <a:effectLst/>
              <a:latin typeface="Times New Roman" panose="02020603050405020304" pitchFamily="18" charset="0"/>
              <a:ea typeface="Times New Roman" panose="02020603050405020304" pitchFamily="18" charset="0"/>
            </a:endParaRPr>
          </a:p>
          <a:p>
            <a:pPr>
              <a:spcAft>
                <a:spcPts val="0"/>
              </a:spcAft>
            </a:pPr>
            <a:r>
              <a:rPr lang="kk-KZ" dirty="0" smtClean="0">
                <a:solidFill>
                  <a:srgbClr val="000000"/>
                </a:solidFill>
                <a:effectLst/>
                <a:latin typeface="Times New Roman" panose="02020603050405020304" pitchFamily="18" charset="0"/>
                <a:ea typeface="Times New Roman" panose="02020603050405020304" pitchFamily="18" charset="0"/>
              </a:rPr>
              <a:t>5. Өнімнің өзіндік құнын жоспарлау, бағаны және кәсіпорынның таза табысын анықтау </a:t>
            </a:r>
            <a:endParaRPr lang="ru-RU" sz="1800" dirty="0" smtClean="0">
              <a:effectLst/>
              <a:latin typeface="Times New Roman" panose="02020603050405020304" pitchFamily="18" charset="0"/>
              <a:ea typeface="Times New Roman" panose="02020603050405020304" pitchFamily="18" charset="0"/>
            </a:endParaRPr>
          </a:p>
          <a:p>
            <a:pPr>
              <a:spcAft>
                <a:spcPts val="0"/>
              </a:spcAft>
            </a:pPr>
            <a:r>
              <a:rPr lang="kk-KZ" dirty="0" smtClean="0">
                <a:solidFill>
                  <a:srgbClr val="000000"/>
                </a:solidFill>
                <a:effectLst/>
                <a:latin typeface="Times New Roman" panose="02020603050405020304" pitchFamily="18" charset="0"/>
                <a:ea typeface="Times New Roman" panose="02020603050405020304" pitchFamily="18" charset="0"/>
              </a:rPr>
              <a:t>Өнімнің өзінідік құн ұғымы есептеу әдісі;</a:t>
            </a:r>
            <a:endParaRPr lang="ru-RU" sz="1800" dirty="0" smtClean="0">
              <a:effectLst/>
              <a:latin typeface="Times New Roman" panose="02020603050405020304" pitchFamily="18" charset="0"/>
              <a:ea typeface="Times New Roman" panose="02020603050405020304" pitchFamily="18" charset="0"/>
            </a:endParaRPr>
          </a:p>
          <a:p>
            <a:pPr>
              <a:spcAft>
                <a:spcPts val="0"/>
              </a:spcAft>
            </a:pPr>
            <a:r>
              <a:rPr lang="kk-KZ" dirty="0" smtClean="0">
                <a:solidFill>
                  <a:srgbClr val="000000"/>
                </a:solidFill>
                <a:effectLst/>
                <a:latin typeface="Times New Roman" panose="02020603050405020304" pitchFamily="18" charset="0"/>
                <a:ea typeface="Times New Roman" panose="02020603050405020304" pitchFamily="18" charset="0"/>
              </a:rPr>
              <a:t>Кәсіпорында баға белгілеу;</a:t>
            </a:r>
            <a:endParaRPr lang="ru-RU" sz="1800" dirty="0" smtClean="0">
              <a:effectLst/>
              <a:latin typeface="Times New Roman" panose="02020603050405020304" pitchFamily="18" charset="0"/>
              <a:ea typeface="Times New Roman" panose="02020603050405020304" pitchFamily="18" charset="0"/>
            </a:endParaRPr>
          </a:p>
          <a:p>
            <a:pPr>
              <a:spcAft>
                <a:spcPts val="0"/>
              </a:spcAft>
            </a:pPr>
            <a:r>
              <a:rPr lang="kk-KZ" dirty="0" smtClean="0">
                <a:solidFill>
                  <a:srgbClr val="000000"/>
                </a:solidFill>
                <a:effectLst/>
                <a:latin typeface="Times New Roman" panose="02020603050405020304" pitchFamily="18" charset="0"/>
                <a:ea typeface="Times New Roman" panose="02020603050405020304" pitchFamily="18" charset="0"/>
              </a:rPr>
              <a:t>Кәсіпкерлік табыс;</a:t>
            </a:r>
            <a:endParaRPr lang="ru-RU" sz="1800" dirty="0" smtClean="0">
              <a:effectLst/>
              <a:latin typeface="Times New Roman" panose="02020603050405020304" pitchFamily="18" charset="0"/>
              <a:ea typeface="Times New Roman" panose="02020603050405020304" pitchFamily="18" charset="0"/>
            </a:endParaRPr>
          </a:p>
          <a:p>
            <a:pPr>
              <a:spcAft>
                <a:spcPts val="0"/>
              </a:spcAft>
            </a:pPr>
            <a:r>
              <a:rPr lang="kk-KZ" dirty="0" smtClean="0">
                <a:solidFill>
                  <a:srgbClr val="000000"/>
                </a:solidFill>
                <a:effectLst/>
                <a:latin typeface="Times New Roman" panose="02020603050405020304" pitchFamily="18" charset="0"/>
                <a:ea typeface="Times New Roman" panose="02020603050405020304" pitchFamily="18" charset="0"/>
              </a:rPr>
              <a:t>Пайда есебі;</a:t>
            </a:r>
            <a:endParaRPr lang="ru-RU" sz="1800" dirty="0" smtClean="0">
              <a:effectLst/>
              <a:latin typeface="Times New Roman" panose="02020603050405020304" pitchFamily="18" charset="0"/>
              <a:ea typeface="Times New Roman" panose="02020603050405020304" pitchFamily="18" charset="0"/>
            </a:endParaRPr>
          </a:p>
          <a:p>
            <a:pPr>
              <a:spcAft>
                <a:spcPts val="0"/>
              </a:spcAft>
            </a:pPr>
            <a:r>
              <a:rPr lang="kk-KZ" dirty="0" smtClean="0">
                <a:solidFill>
                  <a:srgbClr val="000000"/>
                </a:solidFill>
                <a:effectLst/>
                <a:latin typeface="Times New Roman" panose="02020603050405020304" pitchFamily="18" charset="0"/>
                <a:ea typeface="Times New Roman" panose="02020603050405020304" pitchFamily="18" charset="0"/>
              </a:rPr>
              <a:t>Ақша қаражатының қозғалыс есебі;</a:t>
            </a:r>
            <a:endParaRPr lang="ru-RU" sz="1800" dirty="0" smtClean="0">
              <a:effectLst/>
              <a:latin typeface="Times New Roman" panose="02020603050405020304" pitchFamily="18" charset="0"/>
              <a:ea typeface="Times New Roman" panose="02020603050405020304" pitchFamily="18" charset="0"/>
            </a:endParaRPr>
          </a:p>
          <a:p>
            <a:pPr>
              <a:spcAft>
                <a:spcPts val="0"/>
              </a:spcAft>
            </a:pPr>
            <a:r>
              <a:rPr lang="kk-KZ" dirty="0" smtClean="0">
                <a:solidFill>
                  <a:srgbClr val="000000"/>
                </a:solidFill>
                <a:effectLst/>
                <a:latin typeface="Times New Roman" panose="02020603050405020304" pitchFamily="18" charset="0"/>
                <a:ea typeface="Times New Roman" panose="02020603050405020304" pitchFamily="18" charset="0"/>
              </a:rPr>
              <a:t>Баланстық жоспар;</a:t>
            </a:r>
            <a:endParaRPr lang="ru-RU" sz="1800" dirty="0" smtClean="0">
              <a:effectLst/>
              <a:latin typeface="Times New Roman" panose="02020603050405020304" pitchFamily="18" charset="0"/>
              <a:ea typeface="Times New Roman" panose="02020603050405020304" pitchFamily="18" charset="0"/>
            </a:endParaRPr>
          </a:p>
          <a:p>
            <a:pPr>
              <a:spcAft>
                <a:spcPts val="0"/>
              </a:spcAft>
            </a:pPr>
            <a:r>
              <a:rPr lang="kk-KZ" dirty="0" smtClean="0">
                <a:solidFill>
                  <a:srgbClr val="000000"/>
                </a:solidFill>
                <a:effectLst/>
                <a:latin typeface="Times New Roman" panose="02020603050405020304" pitchFamily="18" charset="0"/>
                <a:ea typeface="Times New Roman" panose="02020603050405020304" pitchFamily="18" charset="0"/>
              </a:rPr>
              <a:t>Залалсыздық нүктесі</a:t>
            </a:r>
            <a:endParaRPr lang="ru-RU" sz="1800" dirty="0" smtClean="0">
              <a:effectLst/>
              <a:latin typeface="Times New Roman" panose="02020603050405020304" pitchFamily="18" charset="0"/>
              <a:ea typeface="Times New Roman" panose="02020603050405020304" pitchFamily="18" charset="0"/>
            </a:endParaRPr>
          </a:p>
          <a:p>
            <a:pPr>
              <a:spcAft>
                <a:spcPts val="0"/>
              </a:spcAft>
            </a:pPr>
            <a:r>
              <a:rPr lang="kk-KZ" sz="3200" dirty="0" smtClean="0">
                <a:solidFill>
                  <a:srgbClr val="000000"/>
                </a:solidFill>
                <a:effectLst/>
                <a:latin typeface="Times New Roman" panose="02020603050405020304" pitchFamily="18" charset="0"/>
                <a:ea typeface="Times New Roman" panose="02020603050405020304" pitchFamily="18" charset="0"/>
              </a:rPr>
              <a:t> </a:t>
            </a:r>
            <a:endParaRPr lang="ru-RU" sz="1800" dirty="0" smtClean="0">
              <a:effectLst/>
              <a:latin typeface="Times New Roman" panose="02020603050405020304" pitchFamily="18" charset="0"/>
              <a:ea typeface="Times New Roman" panose="02020603050405020304" pitchFamily="18" charset="0"/>
            </a:endParaRPr>
          </a:p>
          <a:p>
            <a:r>
              <a:rPr lang="kk-KZ" sz="1800" dirty="0" smtClean="0">
                <a:effectLst/>
                <a:latin typeface="Times New Roman" panose="02020603050405020304" pitchFamily="18" charset="0"/>
                <a:ea typeface="Times New Roman" panose="02020603050405020304" pitchFamily="18" charset="0"/>
              </a:rPr>
              <a:t/>
            </a:r>
            <a:br>
              <a:rPr lang="kk-KZ" sz="1800" dirty="0" smtClean="0">
                <a:effectLst/>
                <a:latin typeface="Times New Roman" panose="02020603050405020304" pitchFamily="18" charset="0"/>
                <a:ea typeface="Times New Roman" panose="02020603050405020304" pitchFamily="18" charset="0"/>
              </a:rPr>
            </a:br>
            <a:endParaRPr lang="ru-RU" dirty="0"/>
          </a:p>
        </p:txBody>
      </p:sp>
    </p:spTree>
    <p:extLst>
      <p:ext uri="{BB962C8B-B14F-4D97-AF65-F5344CB8AC3E}">
        <p14:creationId xmlns:p14="http://schemas.microsoft.com/office/powerpoint/2010/main" val="2126421038"/>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376</Words>
  <Application>Microsoft Office PowerPoint</Application>
  <PresentationFormat>Широкоэкранный</PresentationFormat>
  <Paragraphs>43</Paragraphs>
  <Slides>5</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5</vt:i4>
      </vt:variant>
    </vt:vector>
  </HeadingPairs>
  <TitlesOfParts>
    <vt:vector size="10" baseType="lpstr">
      <vt:lpstr>Arial</vt:lpstr>
      <vt:lpstr>Calibri</vt:lpstr>
      <vt:lpstr>Calibri Light</vt:lpstr>
      <vt:lpstr>Times New Roman</vt:lpstr>
      <vt:lpstr>Тема Office</vt:lpstr>
      <vt:lpstr>Бизнес- жоспар құрудың үлгісі</vt:lpstr>
      <vt:lpstr>Презентация PowerPoint</vt:lpstr>
      <vt:lpstr>Презентация PowerPoint</vt:lpstr>
      <vt:lpstr>Студентке бизнес жоспарды жасауға  өздігінен меңгеруге  арналған теориялық сұрақтар: </vt:lpstr>
      <vt:lpstr>Презентация PowerPoint</vt:lpstr>
    </vt:vector>
  </TitlesOfParts>
  <Company>SPecialiST RePack</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Бизнес- жоспар құрудың үлгісі</dc:title>
  <dc:creator>Пользователь Windows</dc:creator>
  <cp:lastModifiedBy>Пользователь Windows</cp:lastModifiedBy>
  <cp:revision>1</cp:revision>
  <dcterms:created xsi:type="dcterms:W3CDTF">2020-03-20T07:55:06Z</dcterms:created>
  <dcterms:modified xsi:type="dcterms:W3CDTF">2020-03-20T07:55:12Z</dcterms:modified>
</cp:coreProperties>
</file>